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9" r:id="rId3"/>
    <p:sldId id="258" r:id="rId4"/>
    <p:sldId id="275" r:id="rId5"/>
    <p:sldId id="274" r:id="rId6"/>
    <p:sldId id="272" r:id="rId7"/>
    <p:sldId id="273" r:id="rId8"/>
    <p:sldId id="276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0" d="100"/>
          <a:sy n="80" d="100"/>
        </p:scale>
        <p:origin x="77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4" name="Group 3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61708" y="2091263"/>
            <a:ext cx="9068586" cy="2590800"/>
          </a:xfrm>
        </p:spPr>
        <p:txBody>
          <a:bodyPr tIns="45720" bIns="45720" anchor="ctr">
            <a:noAutofit/>
          </a:bodyPr>
          <a:lstStyle>
            <a:lvl1pPr algn="ctr">
              <a:lnSpc>
                <a:spcPct val="83000"/>
              </a:lnSpc>
              <a:defRPr lang="en-US" sz="72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62100" y="4682062"/>
            <a:ext cx="9070848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600" spc="8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5"/>
            <a:ext cx="1554480" cy="527213"/>
          </a:xfrm>
        </p:spPr>
        <p:txBody>
          <a:bodyPr/>
          <a:lstStyle>
            <a:lvl1pPr algn="ctr">
              <a:defRPr sz="13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fld id="{8F3D379D-F5C7-4470-B7A7-7975A0E3D2AD}" type="datetimeFigureOut">
              <a:rPr lang="en-CA" smtClean="0"/>
              <a:t>2020-06-24</a:t>
            </a:fld>
            <a:endParaRPr lang="en-CA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453896" y="5211060"/>
            <a:ext cx="5905500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19" y="5212080"/>
            <a:ext cx="2111881" cy="2286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50B1F7E-2B7F-4BC9-8AF2-2A3BD4F5F8B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688105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D379D-F5C7-4470-B7A7-7975A0E3D2AD}" type="datetimeFigureOut">
              <a:rPr lang="en-CA" smtClean="0"/>
              <a:t>2020-06-24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B1F7E-2B7F-4BC9-8AF2-2A3BD4F5F8B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219569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D379D-F5C7-4470-B7A7-7975A0E3D2AD}" type="datetimeFigureOut">
              <a:rPr lang="en-CA" smtClean="0"/>
              <a:t>2020-06-24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B1F7E-2B7F-4BC9-8AF2-2A3BD4F5F8B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803447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D379D-F5C7-4470-B7A7-7975A0E3D2AD}" type="datetimeFigureOut">
              <a:rPr lang="en-CA" smtClean="0"/>
              <a:t>2020-06-24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B1F7E-2B7F-4BC9-8AF2-2A3BD4F5F8B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577159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0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31" name="Group 30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3623" y="2094309"/>
            <a:ext cx="9070848" cy="2587752"/>
          </a:xfrm>
        </p:spPr>
        <p:txBody>
          <a:bodyPr anchor="ctr">
            <a:noAutofit/>
          </a:bodyPr>
          <a:lstStyle>
            <a:lvl1pPr algn="ctr">
              <a:lnSpc>
                <a:spcPct val="83000"/>
              </a:lnSpc>
              <a:defRPr lang="en-US" sz="72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63624" y="4682062"/>
            <a:ext cx="9070848" cy="45720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21808" y="1344502"/>
            <a:ext cx="1554480" cy="530352"/>
          </a:xfrm>
        </p:spPr>
        <p:txBody>
          <a:bodyPr/>
          <a:lstStyle>
            <a:lvl1pPr algn="ctr">
              <a:defRPr lang="en-US" sz="13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8F3D379D-F5C7-4470-B7A7-7975A0E3D2AD}" type="datetimeFigureOut">
              <a:rPr lang="en-CA" smtClean="0"/>
              <a:t>2020-06-24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53553" y="5211060"/>
            <a:ext cx="5907024" cy="228600"/>
          </a:xfrm>
        </p:spPr>
        <p:txBody>
          <a:bodyPr/>
          <a:lstStyle>
            <a:lvl1pPr algn="l">
              <a:defRPr/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211060"/>
            <a:ext cx="2112264" cy="228600"/>
          </a:xfrm>
        </p:spPr>
        <p:txBody>
          <a:bodyPr/>
          <a:lstStyle/>
          <a:p>
            <a:fld id="{150B1F7E-2B7F-4BC9-8AF2-2A3BD4F5F8B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921231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7032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D379D-F5C7-4470-B7A7-7975A0E3D2AD}" type="datetimeFigureOut">
              <a:rPr lang="en-CA" smtClean="0"/>
              <a:t>2020-06-24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B1F7E-2B7F-4BC9-8AF2-2A3BD4F5F8B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539745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9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55898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7336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900" b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73368" y="2756581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D379D-F5C7-4470-B7A7-7975A0E3D2AD}" type="datetimeFigureOut">
              <a:rPr lang="en-CA" smtClean="0"/>
              <a:t>2020-06-24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B1F7E-2B7F-4BC9-8AF2-2A3BD4F5F8B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471391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D379D-F5C7-4470-B7A7-7975A0E3D2AD}" type="datetimeFigureOut">
              <a:rPr lang="en-CA" smtClean="0"/>
              <a:t>2020-06-24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B1F7E-2B7F-4BC9-8AF2-2A3BD4F5F8B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762728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D379D-F5C7-4470-B7A7-7975A0E3D2AD}" type="datetimeFigureOut">
              <a:rPr lang="en-CA" smtClean="0"/>
              <a:t>2020-06-24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B1F7E-2B7F-4BC9-8AF2-2A3BD4F5F8B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404115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245529" y="237744"/>
            <a:ext cx="8531352" cy="638251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7392"/>
            <a:ext cx="2430780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cap="none" spc="0" baseline="0" dirty="0">
                <a:solidFill>
                  <a:srgbClr val="FFFFFF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7772400" cy="53340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0780" cy="35052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D379D-F5C7-4470-B7A7-7975A0E3D2AD}" type="datetimeFigureOut">
              <a:rPr lang="en-CA" smtClean="0"/>
              <a:t>2020-06-24</a:t>
            </a:fld>
            <a:endParaRPr lang="en-CA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endParaRPr lang="en-CA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3677" y="6223002"/>
            <a:ext cx="1463040" cy="27432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150B1F7E-2B7F-4BC9-8AF2-2A3BD4F5F8B5}" type="slidenum">
              <a:rPr lang="en-CA" smtClean="0"/>
              <a:t>‹#›</a:t>
            </a:fld>
            <a:endParaRPr lang="en-CA"/>
          </a:p>
        </p:txBody>
      </p:sp>
      <p:sp>
        <p:nvSpPr>
          <p:cNvPr id="12" name="Rectangle 11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211650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3504"/>
            <a:ext cx="2432304" cy="1645920"/>
          </a:xfrm>
        </p:spPr>
        <p:txBody>
          <a:bodyPr anchor="b">
            <a:noAutofit/>
          </a:bodyPr>
          <a:lstStyle>
            <a:lvl1pPr algn="l">
              <a:defRPr sz="2800" b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8531352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2304" cy="3502152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8F3D379D-F5C7-4470-B7A7-7975A0E3D2AD}" type="datetimeFigureOut">
              <a:rPr lang="en-CA" smtClean="0"/>
              <a:t>2020-06-24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algn="r" defTabSz="914400" rtl="0" eaLnBrk="1" latinLnBrk="0" hangingPunct="1">
              <a:defRPr lang="en-US" sz="1000" kern="1200" dirty="0"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227064"/>
            <a:ext cx="1463040" cy="27432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150B1F7E-2B7F-4BC9-8AF2-2A3BD4F5F8B5}" type="slidenum">
              <a:rPr lang="en-CA" smtClean="0"/>
              <a:t>‹#›</a:t>
            </a:fld>
            <a:endParaRPr lang="en-CA"/>
          </a:p>
        </p:txBody>
      </p:sp>
      <p:sp>
        <p:nvSpPr>
          <p:cNvPr id="10" name="Rectangle 9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0688028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931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74320" y="6307672"/>
            <a:ext cx="274320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8F3D379D-F5C7-4470-B7A7-7975A0E3D2AD}" type="datetimeFigureOut">
              <a:rPr lang="en-CA" smtClean="0"/>
              <a:t>2020-06-24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89960" y="6307672"/>
            <a:ext cx="521208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6307672"/>
            <a:ext cx="146304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50B1F7E-2B7F-4BC9-8AF2-2A3BD4F5F8B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087624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A96A575-58F7-401D-8F16-271ACD6F9E45}"/>
              </a:ext>
            </a:extLst>
          </p:cNvPr>
          <p:cNvSpPr/>
          <p:nvPr/>
        </p:nvSpPr>
        <p:spPr>
          <a:xfrm>
            <a:off x="7614235" y="705291"/>
            <a:ext cx="18101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2800" b="1" dirty="0">
                <a:latin typeface="Cambria" panose="02040503050406030204" pitchFamily="18" charset="0"/>
                <a:ea typeface="Cambria" panose="02040503050406030204" pitchFamily="18" charset="0"/>
              </a:rPr>
              <a:t>ImageCap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D2CD14F-E021-4BB3-BB03-C219063FCF85}"/>
              </a:ext>
            </a:extLst>
          </p:cNvPr>
          <p:cNvSpPr/>
          <p:nvPr/>
        </p:nvSpPr>
        <p:spPr>
          <a:xfrm>
            <a:off x="6096000" y="1274132"/>
            <a:ext cx="347248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2400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Image Caption Generator</a:t>
            </a:r>
          </a:p>
          <a:p>
            <a:r>
              <a:rPr lang="en-CA" sz="1600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Using Deep Learning</a:t>
            </a:r>
            <a:endParaRPr lang="en-CA" sz="16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7F32747-CA21-42A0-8CF7-5023D7E5ABB8}"/>
              </a:ext>
            </a:extLst>
          </p:cNvPr>
          <p:cNvSpPr/>
          <p:nvPr/>
        </p:nvSpPr>
        <p:spPr>
          <a:xfrm>
            <a:off x="6645541" y="4486209"/>
            <a:ext cx="9386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b="1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Toolkit</a:t>
            </a:r>
            <a:endParaRPr lang="en-CA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916F97-23FB-46CF-85A2-2AB422A89D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2937" y="5082921"/>
            <a:ext cx="1296331" cy="5199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7D54635-0EA3-4943-A7B8-DFF9D30063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2891" y="5096326"/>
            <a:ext cx="645442" cy="6454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4CD1D9D-DCB3-4F46-8687-7D656D511F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79353" y="5115448"/>
            <a:ext cx="593033" cy="64544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4ADAF6B-5863-46F6-A111-DD7989745A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0299" y="5106677"/>
            <a:ext cx="744431" cy="50174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2E386F6-AF31-4CE3-93F1-47BA2A5EF8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27959" y="5094902"/>
            <a:ext cx="1247600" cy="58019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7FF17E1-C59E-47FE-871A-A797E11D00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76327" y="5111496"/>
            <a:ext cx="593032" cy="59303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5F67155-6DCA-4395-B2BE-6C0B43E5922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67806" y="4486209"/>
            <a:ext cx="442324" cy="44232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C1722F1-0BF1-4A97-93F7-72C86D8DD1F8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6242" t="11205" r="11739" b="17465"/>
          <a:stretch/>
        </p:blipFill>
        <p:spPr>
          <a:xfrm>
            <a:off x="772997" y="801278"/>
            <a:ext cx="4939645" cy="240673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EAEFF81-221A-4A8E-A969-20B7B716473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82224" y="3005693"/>
            <a:ext cx="784184" cy="587381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5226C675-A95A-4E56-B547-F37FBBE09CD5}"/>
              </a:ext>
            </a:extLst>
          </p:cNvPr>
          <p:cNvSpPr/>
          <p:nvPr/>
        </p:nvSpPr>
        <p:spPr>
          <a:xfrm>
            <a:off x="6920404" y="3189422"/>
            <a:ext cx="15199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b="1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Models Used</a:t>
            </a:r>
            <a:endParaRPr lang="en-CA" b="1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E617B5F-392D-48EA-A4B6-1610BDD87D93}"/>
              </a:ext>
            </a:extLst>
          </p:cNvPr>
          <p:cNvSpPr/>
          <p:nvPr/>
        </p:nvSpPr>
        <p:spPr>
          <a:xfrm>
            <a:off x="6202882" y="3545428"/>
            <a:ext cx="528839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600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Convolutional Neural Network (CNN) and Recurrent Neural Network (RNN)</a:t>
            </a:r>
            <a:endParaRPr lang="en-CA" sz="1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4F72408-4A33-474C-8873-FD5EBE523D6C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12954" b="38728"/>
          <a:stretch/>
        </p:blipFill>
        <p:spPr>
          <a:xfrm>
            <a:off x="6182224" y="2196304"/>
            <a:ext cx="587108" cy="56457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A27F3F98-D62C-4DDA-97E3-866C225A6DF8}"/>
              </a:ext>
            </a:extLst>
          </p:cNvPr>
          <p:cNvSpPr/>
          <p:nvPr/>
        </p:nvSpPr>
        <p:spPr>
          <a:xfrm>
            <a:off x="6894609" y="2167664"/>
            <a:ext cx="13108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b="1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Varsha Rai</a:t>
            </a:r>
            <a:endParaRPr lang="en-CA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829D733-ECB3-4AC6-82D4-B4E72EFFFBE6}"/>
              </a:ext>
            </a:extLst>
          </p:cNvPr>
          <p:cNvSpPr/>
          <p:nvPr/>
        </p:nvSpPr>
        <p:spPr>
          <a:xfrm>
            <a:off x="6920404" y="2439457"/>
            <a:ext cx="33614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600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Data Science student at BrainStation</a:t>
            </a:r>
            <a:endParaRPr lang="en-CA" sz="1600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DAE4B41A-A34C-4A14-9CA4-85AEC89B550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447095" y="3685535"/>
            <a:ext cx="985340" cy="98534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EB17507-761C-46E1-BDA7-540E4DE05A01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22530" t="11997" r="18959" b="20506"/>
          <a:stretch/>
        </p:blipFill>
        <p:spPr>
          <a:xfrm>
            <a:off x="772997" y="3685535"/>
            <a:ext cx="1593130" cy="1090213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D1B2ABF4-F8F6-4442-9131-C96083B9711B}"/>
              </a:ext>
            </a:extLst>
          </p:cNvPr>
          <p:cNvSpPr/>
          <p:nvPr/>
        </p:nvSpPr>
        <p:spPr>
          <a:xfrm>
            <a:off x="2932762" y="4959678"/>
            <a:ext cx="29352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“Dog is running on green grass”</a:t>
            </a:r>
            <a:endParaRPr lang="en-CA" dirty="0"/>
          </a:p>
        </p:txBody>
      </p:sp>
      <p:cxnSp>
        <p:nvCxnSpPr>
          <p:cNvPr id="32" name="Connector: Curved 31">
            <a:extLst>
              <a:ext uri="{FF2B5EF4-FFF2-40B4-BE49-F238E27FC236}">
                <a16:creationId xmlns:a16="http://schemas.microsoft.com/office/drawing/2014/main" id="{2C885767-3527-4539-AAD4-A4C05B494130}"/>
              </a:ext>
            </a:extLst>
          </p:cNvPr>
          <p:cNvCxnSpPr>
            <a:cxnSpLocks/>
          </p:cNvCxnSpPr>
          <p:nvPr/>
        </p:nvCxnSpPr>
        <p:spPr>
          <a:xfrm flipV="1">
            <a:off x="2496031" y="3987538"/>
            <a:ext cx="915653" cy="485971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5" name="Connector: Curved 34">
            <a:extLst>
              <a:ext uri="{FF2B5EF4-FFF2-40B4-BE49-F238E27FC236}">
                <a16:creationId xmlns:a16="http://schemas.microsoft.com/office/drawing/2014/main" id="{091F315D-7EA3-4935-BFCE-6CE7FB0ECAEC}"/>
              </a:ext>
            </a:extLst>
          </p:cNvPr>
          <p:cNvCxnSpPr>
            <a:cxnSpLocks/>
          </p:cNvCxnSpPr>
          <p:nvPr/>
        </p:nvCxnSpPr>
        <p:spPr>
          <a:xfrm>
            <a:off x="4466683" y="4230523"/>
            <a:ext cx="701972" cy="750328"/>
          </a:xfrm>
          <a:prstGeom prst="curved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9805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C672292-BF82-48B2-8011-FBA89E6C23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9256" y="4310759"/>
            <a:ext cx="3235653" cy="169411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7A522AE-034F-4A75-B49F-B3E7177E82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5446" y="1230534"/>
            <a:ext cx="2886024" cy="216078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E2807F0-9547-44DC-BEB6-6FA2CD5A28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9257" y="1230534"/>
            <a:ext cx="3237299" cy="216078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7C29110-D9A9-4D19-9E75-10894EB2D45F}"/>
              </a:ext>
            </a:extLst>
          </p:cNvPr>
          <p:cNvSpPr/>
          <p:nvPr/>
        </p:nvSpPr>
        <p:spPr>
          <a:xfrm>
            <a:off x="1474122" y="3397618"/>
            <a:ext cx="426085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buFont typeface="Wingdings" panose="05000000000000000000" pitchFamily="2" charset="2"/>
              <a:buChar char="Ø"/>
            </a:pP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Convert CCTV footage into caption to prevent malicious activity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53754AF-A3ED-4851-B74E-2295AB8A7FE7}"/>
              </a:ext>
            </a:extLst>
          </p:cNvPr>
          <p:cNvSpPr/>
          <p:nvPr/>
        </p:nvSpPr>
        <p:spPr>
          <a:xfrm>
            <a:off x="4974909" y="453012"/>
            <a:ext cx="171040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2400" b="1" dirty="0">
                <a:latin typeface="Cambria" panose="02040503050406030204" pitchFamily="18" charset="0"/>
                <a:ea typeface="Cambria" panose="02040503050406030204" pitchFamily="18" charset="0"/>
              </a:rPr>
              <a:t>Motivation</a:t>
            </a:r>
            <a:endParaRPr lang="en-CA" sz="2400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F8DF83D-6223-4302-BDF6-C03F2E8474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2778" y="4268700"/>
            <a:ext cx="1817652" cy="170354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3586B7E-D326-44B1-8F79-D3117076031F}"/>
              </a:ext>
            </a:extLst>
          </p:cNvPr>
          <p:cNvSpPr/>
          <p:nvPr/>
        </p:nvSpPr>
        <p:spPr>
          <a:xfrm>
            <a:off x="6685314" y="6004878"/>
            <a:ext cx="418415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Identify locations on social media</a:t>
            </a:r>
            <a:endParaRPr lang="en-CA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B4CA4FD-2F77-446E-8813-6D3355B294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38700" y="4262299"/>
            <a:ext cx="2426418" cy="170354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6A3E9C6-8ACB-4B2D-B121-A4D026F46B66}"/>
              </a:ext>
            </a:extLst>
          </p:cNvPr>
          <p:cNvSpPr/>
          <p:nvPr/>
        </p:nvSpPr>
        <p:spPr>
          <a:xfrm>
            <a:off x="1474122" y="6113903"/>
            <a:ext cx="339618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Help the visually impaired</a:t>
            </a:r>
            <a:endParaRPr lang="en-CA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A358B99-6AE5-46E2-9CFF-E2F71E153585}"/>
              </a:ext>
            </a:extLst>
          </p:cNvPr>
          <p:cNvSpPr/>
          <p:nvPr/>
        </p:nvSpPr>
        <p:spPr>
          <a:xfrm>
            <a:off x="6680959" y="3457217"/>
            <a:ext cx="4814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Improve the autonomus driving system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9561634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5A4B852A-7DAA-4B6F-A8D2-71A4691641C2}"/>
              </a:ext>
            </a:extLst>
          </p:cNvPr>
          <p:cNvSpPr/>
          <p:nvPr/>
        </p:nvSpPr>
        <p:spPr>
          <a:xfrm>
            <a:off x="740761" y="1821461"/>
            <a:ext cx="1466215" cy="80813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Partial caption</a:t>
            </a:r>
            <a:endParaRPr lang="en-CA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6A3A7B82-ACB4-4A82-B37C-5F4A4AF9CCF2}"/>
              </a:ext>
            </a:extLst>
          </p:cNvPr>
          <p:cNvSpPr/>
          <p:nvPr/>
        </p:nvSpPr>
        <p:spPr>
          <a:xfrm>
            <a:off x="4044688" y="3759129"/>
            <a:ext cx="1703929" cy="80175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Image Feature</a:t>
            </a:r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Vector</a:t>
            </a:r>
            <a:endParaRPr lang="en-CA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61EF2F1-56BA-4F2F-8D90-A12F34894B30}"/>
              </a:ext>
            </a:extLst>
          </p:cNvPr>
          <p:cNvSpPr/>
          <p:nvPr/>
        </p:nvSpPr>
        <p:spPr>
          <a:xfrm>
            <a:off x="4360100" y="2559938"/>
            <a:ext cx="853328" cy="52120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RNN</a:t>
            </a:r>
            <a:endParaRPr lang="en-CA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10888B1-F4B1-4F0A-AC00-9192082A6E2C}"/>
              </a:ext>
            </a:extLst>
          </p:cNvPr>
          <p:cNvSpPr/>
          <p:nvPr/>
        </p:nvSpPr>
        <p:spPr>
          <a:xfrm>
            <a:off x="7193547" y="2712559"/>
            <a:ext cx="1695929" cy="124407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Feed</a:t>
            </a:r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forward</a:t>
            </a:r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network ending with a softmax</a:t>
            </a:r>
            <a:endParaRPr lang="en-CA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805030D-9A9F-4AD6-83A7-033E7D46E123}"/>
              </a:ext>
            </a:extLst>
          </p:cNvPr>
          <p:cNvSpPr/>
          <p:nvPr/>
        </p:nvSpPr>
        <p:spPr>
          <a:xfrm>
            <a:off x="9555799" y="2610874"/>
            <a:ext cx="1762259" cy="14527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Predicted word, next in the sequence of partial caption</a:t>
            </a:r>
            <a:endParaRPr lang="en-CA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D5496E7-6A42-48FC-B8B1-60F506984D90}"/>
              </a:ext>
            </a:extLst>
          </p:cNvPr>
          <p:cNvCxnSpPr>
            <a:cxnSpLocks/>
            <a:stCxn id="52" idx="2"/>
            <a:endCxn id="6" idx="1"/>
          </p:cNvCxnSpPr>
          <p:nvPr/>
        </p:nvCxnSpPr>
        <p:spPr>
          <a:xfrm>
            <a:off x="4738755" y="3128052"/>
            <a:ext cx="2454792" cy="2065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EBC3DE3-4DF3-4EE8-B8D3-EA2D92E7D72B}"/>
              </a:ext>
            </a:extLst>
          </p:cNvPr>
          <p:cNvCxnSpPr>
            <a:cxnSpLocks/>
            <a:stCxn id="31" idx="0"/>
            <a:endCxn id="6" idx="1"/>
          </p:cNvCxnSpPr>
          <p:nvPr/>
        </p:nvCxnSpPr>
        <p:spPr>
          <a:xfrm flipV="1">
            <a:off x="4975373" y="3334595"/>
            <a:ext cx="2218174" cy="2793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D3D92B0-D86E-4CF1-BD2F-619A33301D46}"/>
              </a:ext>
            </a:extLst>
          </p:cNvPr>
          <p:cNvCxnSpPr>
            <a:cxnSpLocks/>
            <a:stCxn id="3" idx="6"/>
            <a:endCxn id="52" idx="1"/>
          </p:cNvCxnSpPr>
          <p:nvPr/>
        </p:nvCxnSpPr>
        <p:spPr>
          <a:xfrm flipV="1">
            <a:off x="2206976" y="2207379"/>
            <a:ext cx="1365702" cy="181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EEA25BC-D47F-4B86-8902-27BC21F34AFB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8889476" y="3334595"/>
            <a:ext cx="666323" cy="26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61976D75-53B2-4C36-A606-A8BFFA57836B}"/>
              </a:ext>
            </a:extLst>
          </p:cNvPr>
          <p:cNvSpPr/>
          <p:nvPr/>
        </p:nvSpPr>
        <p:spPr>
          <a:xfrm>
            <a:off x="1007750" y="1357084"/>
            <a:ext cx="100954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CA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Input 1</a:t>
            </a:r>
            <a:endParaRPr lang="en-CA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56F3E3D-244E-415D-8D9E-1DDE16014ADC}"/>
              </a:ext>
            </a:extLst>
          </p:cNvPr>
          <p:cNvSpPr/>
          <p:nvPr/>
        </p:nvSpPr>
        <p:spPr>
          <a:xfrm>
            <a:off x="4594614" y="6146908"/>
            <a:ext cx="92689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CA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Input</a:t>
            </a:r>
            <a:r>
              <a:rPr lang="en-CA" dirty="0">
                <a:solidFill>
                  <a:prstClr val="white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CA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2</a:t>
            </a:r>
            <a:endParaRPr lang="en-CA" dirty="0">
              <a:solidFill>
                <a:schemeClr val="tx1"/>
              </a:solidFill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F21F2B04-D530-4370-91E4-D5783087CA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2678" y="4682942"/>
            <a:ext cx="2805388" cy="1238164"/>
          </a:xfrm>
          <a:prstGeom prst="rect">
            <a:avLst/>
          </a:prstGeom>
          <a:noFill/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369B92AB-312B-425A-ADDC-8EF2BD97E7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761" y="4264292"/>
            <a:ext cx="2553064" cy="165681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87BDD1D4-6240-4C46-A875-D6AEF89B7DFA}"/>
              </a:ext>
            </a:extLst>
          </p:cNvPr>
          <p:cNvSpPr/>
          <p:nvPr/>
        </p:nvSpPr>
        <p:spPr>
          <a:xfrm>
            <a:off x="5213428" y="638591"/>
            <a:ext cx="2906180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/>
            <a:r>
              <a:rPr lang="en-CA" sz="2400" b="1" dirty="0">
                <a:latin typeface="Cambria" panose="02040503050406030204" pitchFamily="18" charset="0"/>
                <a:ea typeface="Cambria" panose="02040503050406030204" pitchFamily="18" charset="0"/>
              </a:rPr>
              <a:t>Model Architecture</a:t>
            </a:r>
            <a:endParaRPr lang="en-CA" sz="2400" b="1" dirty="0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6B0A1C70-E751-4055-B174-081B93D29A66}"/>
              </a:ext>
            </a:extLst>
          </p:cNvPr>
          <p:cNvSpPr/>
          <p:nvPr/>
        </p:nvSpPr>
        <p:spPr>
          <a:xfrm>
            <a:off x="3501856" y="3613943"/>
            <a:ext cx="2947033" cy="240963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55D3CCEC-E779-4FBF-AEFD-A653A9B4BA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6375" y="1442944"/>
            <a:ext cx="2153125" cy="1014656"/>
          </a:xfrm>
          <a:prstGeom prst="rect">
            <a:avLst/>
          </a:prstGeom>
        </p:spPr>
      </p:pic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D9B20398-C767-44AD-8CDC-E9132AFB852B}"/>
              </a:ext>
            </a:extLst>
          </p:cNvPr>
          <p:cNvSpPr/>
          <p:nvPr/>
        </p:nvSpPr>
        <p:spPr>
          <a:xfrm>
            <a:off x="3572678" y="1286705"/>
            <a:ext cx="2332154" cy="184134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330536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40A4F05-6653-4044-AE31-D4D2C31CEFC8}"/>
              </a:ext>
            </a:extLst>
          </p:cNvPr>
          <p:cNvSpPr/>
          <p:nvPr/>
        </p:nvSpPr>
        <p:spPr>
          <a:xfrm>
            <a:off x="5486282" y="575268"/>
            <a:ext cx="1219436" cy="461665"/>
          </a:xfrm>
          <a:prstGeom prst="rect">
            <a:avLst/>
          </a:prstGeom>
          <a:solidFill>
            <a:schemeClr val="bg2"/>
          </a:solidFill>
        </p:spPr>
        <p:txBody>
          <a:bodyPr wrap="none">
            <a:spAutoFit/>
          </a:bodyPr>
          <a:lstStyle/>
          <a:p>
            <a:pPr lvl="0" algn="ctr"/>
            <a:r>
              <a:rPr lang="en-CA" sz="2400" b="1" dirty="0">
                <a:latin typeface="Cambria" panose="02040503050406030204" pitchFamily="18" charset="0"/>
                <a:ea typeface="Cambria" panose="02040503050406030204" pitchFamily="18" charset="0"/>
              </a:rPr>
              <a:t>Results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23FC5A8-B1F2-497B-97B3-20EDA4045A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719" y="1298166"/>
            <a:ext cx="5355736" cy="2361713"/>
          </a:xfrm>
          <a:prstGeom prst="rect">
            <a:avLst/>
          </a:prstGeom>
          <a:solidFill>
            <a:schemeClr val="bg2"/>
          </a:solidFill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3646D03-A405-4C90-AD5E-2C42F637DCD5}"/>
              </a:ext>
            </a:extLst>
          </p:cNvPr>
          <p:cNvSpPr/>
          <p:nvPr/>
        </p:nvSpPr>
        <p:spPr>
          <a:xfrm>
            <a:off x="2941163" y="1950312"/>
            <a:ext cx="3004008" cy="136792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“man riding a wave on top of a surfboard”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786D1F-8A7D-4590-9274-781D812663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3738" y="1298166"/>
            <a:ext cx="5355736" cy="2361713"/>
          </a:xfrm>
          <a:prstGeom prst="rect">
            <a:avLst/>
          </a:prstGeom>
          <a:solidFill>
            <a:schemeClr val="bg2"/>
          </a:solidFill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835CF7F-1E0F-4E70-AD99-33068886FB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719" y="3781846"/>
            <a:ext cx="5355736" cy="2361713"/>
          </a:xfrm>
          <a:prstGeom prst="rect">
            <a:avLst/>
          </a:prstGeom>
          <a:solidFill>
            <a:schemeClr val="bg2"/>
          </a:solidFill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C6FBAF8-3DAC-41D0-9908-D29ECCE990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3738" y="3781845"/>
            <a:ext cx="5326727" cy="2361713"/>
          </a:xfrm>
          <a:prstGeom prst="rect">
            <a:avLst/>
          </a:prstGeom>
          <a:solidFill>
            <a:schemeClr val="bg2"/>
          </a:solidFill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0E02DCA-0588-40F9-B18A-E1AD83225EC2}"/>
              </a:ext>
            </a:extLst>
          </p:cNvPr>
          <p:cNvSpPr/>
          <p:nvPr/>
        </p:nvSpPr>
        <p:spPr>
          <a:xfrm>
            <a:off x="2224726" y="4430598"/>
            <a:ext cx="3648173" cy="1451728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“pizza sitting on top of a white plate on a table”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293A20F-FFF8-4D33-A1AB-8C4ABD66DF3C}"/>
              </a:ext>
            </a:extLst>
          </p:cNvPr>
          <p:cNvSpPr/>
          <p:nvPr/>
        </p:nvSpPr>
        <p:spPr>
          <a:xfrm>
            <a:off x="7861955" y="1950312"/>
            <a:ext cx="3459637" cy="136792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“a person riding a skate board on a rail”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70B3A8B-7A8B-46DA-BB69-1B5B2CD01531}"/>
              </a:ext>
            </a:extLst>
          </p:cNvPr>
          <p:cNvSpPr/>
          <p:nvPr/>
        </p:nvSpPr>
        <p:spPr>
          <a:xfrm>
            <a:off x="8371002" y="4524866"/>
            <a:ext cx="3157979" cy="1244338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“a street sign on a pole in front of a building”</a:t>
            </a:r>
          </a:p>
        </p:txBody>
      </p:sp>
    </p:spTree>
    <p:extLst>
      <p:ext uri="{BB962C8B-B14F-4D97-AF65-F5344CB8AC3E}">
        <p14:creationId xmlns:p14="http://schemas.microsoft.com/office/powerpoint/2010/main" val="33066254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E9E05088-B5F7-496E-B98B-420ADA5390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7512" y="1129145"/>
            <a:ext cx="5330599" cy="2434187"/>
          </a:xfrm>
          <a:prstGeom prst="rect">
            <a:avLst/>
          </a:prstGeom>
          <a:solidFill>
            <a:schemeClr val="bg2"/>
          </a:solidFill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A0D0EF6-9E17-4420-808A-6C9FB06DB3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1395" y="3756868"/>
            <a:ext cx="5330599" cy="2434188"/>
          </a:xfrm>
          <a:prstGeom prst="rect">
            <a:avLst/>
          </a:prstGeom>
          <a:solidFill>
            <a:schemeClr val="bg2"/>
          </a:solidFill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F0D23B1-9843-4E6F-9C03-DB55D660D959}"/>
              </a:ext>
            </a:extLst>
          </p:cNvPr>
          <p:cNvSpPr/>
          <p:nvPr/>
        </p:nvSpPr>
        <p:spPr>
          <a:xfrm>
            <a:off x="8333295" y="1913641"/>
            <a:ext cx="2856321" cy="132918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“man riding on the back of a red motorcycle”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928EBB0-A288-4925-86AC-3EB0E409A907}"/>
              </a:ext>
            </a:extLst>
          </p:cNvPr>
          <p:cNvSpPr/>
          <p:nvPr/>
        </p:nvSpPr>
        <p:spPr>
          <a:xfrm>
            <a:off x="8333295" y="4568759"/>
            <a:ext cx="2856321" cy="135255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“a man in a wet suit holding a cell phone”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8B635FE-667D-4BC3-B7E3-533EA3B9B1F7}"/>
              </a:ext>
            </a:extLst>
          </p:cNvPr>
          <p:cNvSpPr/>
          <p:nvPr/>
        </p:nvSpPr>
        <p:spPr>
          <a:xfrm>
            <a:off x="5577408" y="436111"/>
            <a:ext cx="1219436" cy="461665"/>
          </a:xfrm>
          <a:prstGeom prst="rect">
            <a:avLst/>
          </a:prstGeom>
          <a:solidFill>
            <a:schemeClr val="bg2"/>
          </a:solidFill>
        </p:spPr>
        <p:txBody>
          <a:bodyPr wrap="none">
            <a:spAutoFit/>
          </a:bodyPr>
          <a:lstStyle/>
          <a:p>
            <a:r>
              <a:rPr lang="en-CA" sz="2400" b="1" dirty="0">
                <a:latin typeface="Cambria" panose="02040503050406030204" pitchFamily="18" charset="0"/>
                <a:ea typeface="Cambria" panose="02040503050406030204" pitchFamily="18" charset="0"/>
              </a:rPr>
              <a:t>Results</a:t>
            </a:r>
            <a:endParaRPr lang="en-CA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AABFADF2-A556-4D86-B660-7D14E5049D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527" y="1129145"/>
            <a:ext cx="5330599" cy="2434187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66744BFD-474E-4F96-B85F-E76695C14BA6}"/>
              </a:ext>
            </a:extLst>
          </p:cNvPr>
          <p:cNvSpPr/>
          <p:nvPr/>
        </p:nvSpPr>
        <p:spPr>
          <a:xfrm>
            <a:off x="2981325" y="1914525"/>
            <a:ext cx="2877692" cy="132829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“wo giraffes are standing in a grassy field”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3736CE62-8007-4532-B5D1-BC1B4BF305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527" y="3756868"/>
            <a:ext cx="5330599" cy="2434188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33020D0F-D15E-48FB-B10F-EA24865F7CC8}"/>
              </a:ext>
            </a:extLst>
          </p:cNvPr>
          <p:cNvSpPr/>
          <p:nvPr/>
        </p:nvSpPr>
        <p:spPr>
          <a:xfrm>
            <a:off x="2981325" y="4568759"/>
            <a:ext cx="2877692" cy="135255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“double decker bus is driving down the street”</a:t>
            </a:r>
          </a:p>
        </p:txBody>
      </p:sp>
    </p:spTree>
    <p:extLst>
      <p:ext uri="{BB962C8B-B14F-4D97-AF65-F5344CB8AC3E}">
        <p14:creationId xmlns:p14="http://schemas.microsoft.com/office/powerpoint/2010/main" val="5863263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3B55A565-4DB8-453B-A2F8-4F9671CCF8F7}"/>
              </a:ext>
            </a:extLst>
          </p:cNvPr>
          <p:cNvSpPr/>
          <p:nvPr/>
        </p:nvSpPr>
        <p:spPr>
          <a:xfrm>
            <a:off x="3962056" y="527650"/>
            <a:ext cx="2480166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CA" sz="2400" b="1" dirty="0">
                <a:latin typeface="Cambria" panose="02040503050406030204" pitchFamily="18" charset="0"/>
                <a:ea typeface="Cambria" panose="02040503050406030204" pitchFamily="18" charset="0"/>
              </a:rPr>
              <a:t>Model Inference</a:t>
            </a:r>
            <a:endParaRPr lang="en-CA" sz="2400" b="1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4BEF2873-25E5-440A-96A8-C95FC1DEBB1C}"/>
              </a:ext>
            </a:extLst>
          </p:cNvPr>
          <p:cNvSpPr/>
          <p:nvPr/>
        </p:nvSpPr>
        <p:spPr>
          <a:xfrm>
            <a:off x="584630" y="2008092"/>
            <a:ext cx="1217273" cy="78066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003">
            <a:schemeClr val="dk2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6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Partial Caption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6878D45B-2735-4490-B97F-2D632FF1858E}"/>
              </a:ext>
            </a:extLst>
          </p:cNvPr>
          <p:cNvSpPr/>
          <p:nvPr/>
        </p:nvSpPr>
        <p:spPr>
          <a:xfrm>
            <a:off x="1736316" y="3700927"/>
            <a:ext cx="1217273" cy="61714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Image Vector</a:t>
            </a:r>
            <a:endParaRPr lang="en-CA" sz="1600" dirty="0">
              <a:solidFill>
                <a:schemeClr val="tx1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45D032C-4653-476F-9AF3-6DC74A8121D1}"/>
              </a:ext>
            </a:extLst>
          </p:cNvPr>
          <p:cNvSpPr/>
          <p:nvPr/>
        </p:nvSpPr>
        <p:spPr>
          <a:xfrm>
            <a:off x="2203937" y="2220516"/>
            <a:ext cx="826408" cy="35581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RNN</a:t>
            </a:r>
            <a:endParaRPr lang="en-CA" dirty="0">
              <a:solidFill>
                <a:schemeClr val="tx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28C36EC-5C9E-457A-8FE8-1FCA0256AE90}"/>
              </a:ext>
            </a:extLst>
          </p:cNvPr>
          <p:cNvSpPr/>
          <p:nvPr/>
        </p:nvSpPr>
        <p:spPr>
          <a:xfrm>
            <a:off x="3569697" y="2690474"/>
            <a:ext cx="1632442" cy="108393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Feed forward network + softmax</a:t>
            </a:r>
            <a:endParaRPr lang="en-CA" dirty="0">
              <a:solidFill>
                <a:schemeClr val="tx1"/>
              </a:solidFill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13BC8E4-8DAA-4928-B93B-D372610EA386}"/>
              </a:ext>
            </a:extLst>
          </p:cNvPr>
          <p:cNvCxnSpPr/>
          <p:nvPr/>
        </p:nvCxnSpPr>
        <p:spPr>
          <a:xfrm flipV="1">
            <a:off x="2458811" y="3220552"/>
            <a:ext cx="1102090" cy="47741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F81D900-58DA-45D6-96C2-4948367C0BE9}"/>
              </a:ext>
            </a:extLst>
          </p:cNvPr>
          <p:cNvCxnSpPr>
            <a:cxnSpLocks/>
            <a:stCxn id="23" idx="6"/>
            <a:endCxn id="25" idx="1"/>
          </p:cNvCxnSpPr>
          <p:nvPr/>
        </p:nvCxnSpPr>
        <p:spPr>
          <a:xfrm>
            <a:off x="1801903" y="2398422"/>
            <a:ext cx="4020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19BDB16-E373-49A1-9A9C-F1DB513F747D}"/>
              </a:ext>
            </a:extLst>
          </p:cNvPr>
          <p:cNvCxnSpPr>
            <a:cxnSpLocks/>
          </p:cNvCxnSpPr>
          <p:nvPr/>
        </p:nvCxnSpPr>
        <p:spPr>
          <a:xfrm>
            <a:off x="5202139" y="3220552"/>
            <a:ext cx="80829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aphicFrame>
        <p:nvGraphicFramePr>
          <p:cNvPr id="30" name="Table 28">
            <a:extLst>
              <a:ext uri="{FF2B5EF4-FFF2-40B4-BE49-F238E27FC236}">
                <a16:creationId xmlns:a16="http://schemas.microsoft.com/office/drawing/2014/main" id="{26A29B43-DCCE-45EC-B779-A147F88AE4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7564160"/>
              </p:ext>
            </p:extLst>
          </p:nvPr>
        </p:nvGraphicFramePr>
        <p:xfrm>
          <a:off x="6060052" y="1088812"/>
          <a:ext cx="4224591" cy="539282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07381">
                  <a:extLst>
                    <a:ext uri="{9D8B030D-6E8A-4147-A177-3AD203B41FA5}">
                      <a16:colId xmlns:a16="http://schemas.microsoft.com/office/drawing/2014/main" val="3790643379"/>
                    </a:ext>
                  </a:extLst>
                </a:gridCol>
                <a:gridCol w="1817210">
                  <a:extLst>
                    <a:ext uri="{9D8B030D-6E8A-4147-A177-3AD203B41FA5}">
                      <a16:colId xmlns:a16="http://schemas.microsoft.com/office/drawing/2014/main" val="936681135"/>
                    </a:ext>
                  </a:extLst>
                </a:gridCol>
              </a:tblGrid>
              <a:tr h="394109">
                <a:tc gridSpan="2">
                  <a:txBody>
                    <a:bodyPr/>
                    <a:lstStyle/>
                    <a:p>
                      <a:r>
                        <a:rPr lang="en-CA" sz="1800" b="1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Probability Distribution generated by the softmax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5664756"/>
                  </a:ext>
                </a:extLst>
              </a:tr>
              <a:tr h="394109">
                <a:tc>
                  <a:txBody>
                    <a:bodyPr/>
                    <a:lstStyle/>
                    <a:p>
                      <a:pPr algn="ctr"/>
                      <a:r>
                        <a:rPr lang="en-CA" b="1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Word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Probability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7610060"/>
                  </a:ext>
                </a:extLst>
              </a:tr>
              <a:tr h="394109">
                <a:tc>
                  <a:txBody>
                    <a:bodyPr/>
                    <a:lstStyle/>
                    <a:p>
                      <a:pPr algn="ctr"/>
                      <a:r>
                        <a:rPr lang="en-CA" sz="2000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&lt;start&gt;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94771"/>
                  </a:ext>
                </a:extLst>
              </a:tr>
              <a:tr h="39410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2000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3013950"/>
                  </a:ext>
                </a:extLst>
              </a:tr>
              <a:tr h="39410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camera</a:t>
                      </a:r>
                      <a:endParaRPr lang="en-CA" sz="2000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1041988"/>
                  </a:ext>
                </a:extLst>
              </a:tr>
              <a:tr h="394109">
                <a:tc>
                  <a:txBody>
                    <a:bodyPr/>
                    <a:lstStyle/>
                    <a:p>
                      <a:pPr algn="ctr"/>
                      <a:r>
                        <a:rPr lang="en-CA" sz="2000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&lt;end&gt;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7434597"/>
                  </a:ext>
                </a:extLst>
              </a:tr>
              <a:tr h="39410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For</a:t>
                      </a:r>
                      <a:endParaRPr lang="en-CA" sz="2000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9908192"/>
                  </a:ext>
                </a:extLst>
              </a:tr>
              <a:tr h="39410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on</a:t>
                      </a:r>
                      <a:endParaRPr lang="en-CA" sz="2000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6413837"/>
                  </a:ext>
                </a:extLst>
              </a:tr>
              <a:tr h="39410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posing</a:t>
                      </a:r>
                      <a:endParaRPr lang="en-CA" sz="2000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2721186"/>
                  </a:ext>
                </a:extLst>
              </a:tr>
              <a:tr h="39410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skis</a:t>
                      </a:r>
                      <a:endParaRPr lang="en-CA" sz="2000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262953"/>
                  </a:ext>
                </a:extLst>
              </a:tr>
              <a:tr h="39410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standing</a:t>
                      </a:r>
                      <a:endParaRPr lang="en-CA" sz="2000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6187727"/>
                  </a:ext>
                </a:extLst>
              </a:tr>
              <a:tr h="39410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the</a:t>
                      </a:r>
                      <a:endParaRPr lang="en-CA" sz="2000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4312470"/>
                  </a:ext>
                </a:extLst>
              </a:tr>
              <a:tr h="394109">
                <a:tc>
                  <a:txBody>
                    <a:bodyPr/>
                    <a:lstStyle/>
                    <a:p>
                      <a:pPr algn="ctr"/>
                      <a:r>
                        <a:rPr lang="en-CA" sz="2000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woman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5519122"/>
                  </a:ext>
                </a:extLst>
              </a:tr>
            </a:tbl>
          </a:graphicData>
        </a:graphic>
      </p:graphicFrame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F71181D-FEE5-4345-844A-2316347CAC03}"/>
              </a:ext>
            </a:extLst>
          </p:cNvPr>
          <p:cNvCxnSpPr>
            <a:stCxn id="25" idx="2"/>
          </p:cNvCxnSpPr>
          <p:nvPr/>
        </p:nvCxnSpPr>
        <p:spPr>
          <a:xfrm>
            <a:off x="2617141" y="2576327"/>
            <a:ext cx="943760" cy="6295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BD17F829-C56D-497A-9008-245C7526CD6D}"/>
              </a:ext>
            </a:extLst>
          </p:cNvPr>
          <p:cNvSpPr/>
          <p:nvPr/>
        </p:nvSpPr>
        <p:spPr>
          <a:xfrm>
            <a:off x="409395" y="1217233"/>
            <a:ext cx="3151506" cy="495759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6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Input Caption: “&lt;start&gt; a woman”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894A53F-7EAE-49DB-91A0-C41BEA122BA8}"/>
              </a:ext>
            </a:extLst>
          </p:cNvPr>
          <p:cNvCxnSpPr>
            <a:endCxn id="23" idx="0"/>
          </p:cNvCxnSpPr>
          <p:nvPr/>
        </p:nvCxnSpPr>
        <p:spPr>
          <a:xfrm>
            <a:off x="1193266" y="1733037"/>
            <a:ext cx="1" cy="2750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057DE928-EFAA-469A-80A0-EE2C2C748C8A}"/>
              </a:ext>
            </a:extLst>
          </p:cNvPr>
          <p:cNvSpPr/>
          <p:nvPr/>
        </p:nvSpPr>
        <p:spPr>
          <a:xfrm>
            <a:off x="10444904" y="3768858"/>
            <a:ext cx="1404834" cy="1242130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Probability for ‘posing’ should be maximum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AA57ED0A-125F-48B3-BEEE-D682DCA2D44B}"/>
              </a:ext>
            </a:extLst>
          </p:cNvPr>
          <p:cNvCxnSpPr>
            <a:cxnSpLocks/>
            <a:stCxn id="34" idx="1"/>
          </p:cNvCxnSpPr>
          <p:nvPr/>
        </p:nvCxnSpPr>
        <p:spPr>
          <a:xfrm flipH="1">
            <a:off x="9832157" y="4389923"/>
            <a:ext cx="612747" cy="2951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17A3DA65-FB01-4FBC-882E-002D320F69D7}"/>
              </a:ext>
            </a:extLst>
          </p:cNvPr>
          <p:cNvSpPr/>
          <p:nvPr/>
        </p:nvSpPr>
        <p:spPr>
          <a:xfrm>
            <a:off x="1457552" y="5948312"/>
            <a:ext cx="4224591" cy="565905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Resulting caption: a woman posing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51529F47-7708-4501-8CE5-B72D348E2F95}"/>
              </a:ext>
            </a:extLst>
          </p:cNvPr>
          <p:cNvSpPr/>
          <p:nvPr/>
        </p:nvSpPr>
        <p:spPr>
          <a:xfrm>
            <a:off x="2083324" y="5146820"/>
            <a:ext cx="2679671" cy="499621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Predicted word: “posing”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D99ED430-B609-4C50-95F6-5D2A76C72F1B}"/>
              </a:ext>
            </a:extLst>
          </p:cNvPr>
          <p:cNvCxnSpPr>
            <a:cxnSpLocks/>
          </p:cNvCxnSpPr>
          <p:nvPr/>
        </p:nvCxnSpPr>
        <p:spPr>
          <a:xfrm flipH="1">
            <a:off x="4812616" y="5451790"/>
            <a:ext cx="1197815" cy="155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016EA7F3-EC75-4FA1-9FB4-3C496F934653}"/>
              </a:ext>
            </a:extLst>
          </p:cNvPr>
          <p:cNvCxnSpPr>
            <a:cxnSpLocks/>
            <a:stCxn id="37" idx="2"/>
          </p:cNvCxnSpPr>
          <p:nvPr/>
        </p:nvCxnSpPr>
        <p:spPr>
          <a:xfrm>
            <a:off x="3423160" y="5646441"/>
            <a:ext cx="0" cy="3018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C0A04696-7941-4F00-82FB-10C3D5B336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128" y="3687260"/>
            <a:ext cx="937058" cy="629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4842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6A66180-CAE1-452B-BA64-936D4CB3757F}"/>
              </a:ext>
            </a:extLst>
          </p:cNvPr>
          <p:cNvSpPr/>
          <p:nvPr/>
        </p:nvSpPr>
        <p:spPr>
          <a:xfrm>
            <a:off x="3962056" y="513336"/>
            <a:ext cx="2480166" cy="461665"/>
          </a:xfrm>
          <a:prstGeom prst="rect">
            <a:avLst/>
          </a:prstGeom>
          <a:noFill/>
          <a:ln w="12700">
            <a:noFill/>
          </a:ln>
        </p:spPr>
        <p:txBody>
          <a:bodyPr wrap="none">
            <a:spAutoFit/>
          </a:bodyPr>
          <a:lstStyle/>
          <a:p>
            <a:pPr lvl="0"/>
            <a:r>
              <a:rPr lang="en-CA" sz="2400" b="1" dirty="0">
                <a:latin typeface="Cambria" panose="02040503050406030204" pitchFamily="18" charset="0"/>
                <a:ea typeface="Cambria" panose="02040503050406030204" pitchFamily="18" charset="0"/>
              </a:rPr>
              <a:t>Model Inference</a:t>
            </a:r>
            <a:endParaRPr lang="en-CA" sz="2400" b="1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F93E0F0-ED69-4FD5-AA58-8669159C6B58}"/>
              </a:ext>
            </a:extLst>
          </p:cNvPr>
          <p:cNvSpPr/>
          <p:nvPr/>
        </p:nvSpPr>
        <p:spPr>
          <a:xfrm>
            <a:off x="584630" y="2008092"/>
            <a:ext cx="1217273" cy="78066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003">
            <a:schemeClr val="dk2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6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Partial Caption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C6B7239-5FCE-48ED-892A-4C4FA7D6D1F7}"/>
              </a:ext>
            </a:extLst>
          </p:cNvPr>
          <p:cNvSpPr/>
          <p:nvPr/>
        </p:nvSpPr>
        <p:spPr>
          <a:xfrm>
            <a:off x="1736316" y="3700927"/>
            <a:ext cx="1217273" cy="61714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Image Vector</a:t>
            </a:r>
            <a:endParaRPr lang="en-CA" sz="1600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CB136F4-EEBB-47B1-92FA-8F8ED2123F2C}"/>
              </a:ext>
            </a:extLst>
          </p:cNvPr>
          <p:cNvSpPr/>
          <p:nvPr/>
        </p:nvSpPr>
        <p:spPr>
          <a:xfrm>
            <a:off x="2203937" y="2220516"/>
            <a:ext cx="826408" cy="35581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RNN</a:t>
            </a:r>
            <a:endParaRPr lang="en-CA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734B558-D0C6-4CDC-9F97-79BE786BAE02}"/>
              </a:ext>
            </a:extLst>
          </p:cNvPr>
          <p:cNvSpPr/>
          <p:nvPr/>
        </p:nvSpPr>
        <p:spPr>
          <a:xfrm>
            <a:off x="3569697" y="2690474"/>
            <a:ext cx="1632442" cy="108393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Feed forward network + softmax</a:t>
            </a:r>
            <a:endParaRPr lang="en-CA" dirty="0">
              <a:solidFill>
                <a:schemeClr val="tx1"/>
              </a:solidFill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14FA67C-AF90-4C33-BB21-146FC1B36A82}"/>
              </a:ext>
            </a:extLst>
          </p:cNvPr>
          <p:cNvCxnSpPr>
            <a:cxnSpLocks/>
            <a:stCxn id="4" idx="0"/>
            <a:endCxn id="6" idx="1"/>
          </p:cNvCxnSpPr>
          <p:nvPr/>
        </p:nvCxnSpPr>
        <p:spPr>
          <a:xfrm flipV="1">
            <a:off x="2344953" y="3232442"/>
            <a:ext cx="1224744" cy="46848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522FBDE-1A36-4C48-83FD-52C71AB196B7}"/>
              </a:ext>
            </a:extLst>
          </p:cNvPr>
          <p:cNvCxnSpPr>
            <a:cxnSpLocks/>
            <a:stCxn id="3" idx="6"/>
            <a:endCxn id="5" idx="1"/>
          </p:cNvCxnSpPr>
          <p:nvPr/>
        </p:nvCxnSpPr>
        <p:spPr>
          <a:xfrm>
            <a:off x="1801903" y="2398422"/>
            <a:ext cx="40203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F0C88DA-9359-4805-BD55-33DFAD72D1DD}"/>
              </a:ext>
            </a:extLst>
          </p:cNvPr>
          <p:cNvCxnSpPr>
            <a:cxnSpLocks/>
          </p:cNvCxnSpPr>
          <p:nvPr/>
        </p:nvCxnSpPr>
        <p:spPr>
          <a:xfrm>
            <a:off x="5202139" y="3220552"/>
            <a:ext cx="80829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aphicFrame>
        <p:nvGraphicFramePr>
          <p:cNvPr id="10" name="Table 28">
            <a:extLst>
              <a:ext uri="{FF2B5EF4-FFF2-40B4-BE49-F238E27FC236}">
                <a16:creationId xmlns:a16="http://schemas.microsoft.com/office/drawing/2014/main" id="{F415AC03-E5F6-48F9-92E9-2294B538E1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6660731"/>
              </p:ext>
            </p:extLst>
          </p:nvPr>
        </p:nvGraphicFramePr>
        <p:xfrm>
          <a:off x="6060052" y="1088812"/>
          <a:ext cx="4224591" cy="539282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07381">
                  <a:extLst>
                    <a:ext uri="{9D8B030D-6E8A-4147-A177-3AD203B41FA5}">
                      <a16:colId xmlns:a16="http://schemas.microsoft.com/office/drawing/2014/main" val="3790643379"/>
                    </a:ext>
                  </a:extLst>
                </a:gridCol>
                <a:gridCol w="1817210">
                  <a:extLst>
                    <a:ext uri="{9D8B030D-6E8A-4147-A177-3AD203B41FA5}">
                      <a16:colId xmlns:a16="http://schemas.microsoft.com/office/drawing/2014/main" val="936681135"/>
                    </a:ext>
                  </a:extLst>
                </a:gridCol>
              </a:tblGrid>
              <a:tr h="394109">
                <a:tc gridSpan="2">
                  <a:txBody>
                    <a:bodyPr/>
                    <a:lstStyle/>
                    <a:p>
                      <a:r>
                        <a:rPr lang="en-CA" sz="1800" b="1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Probability Distribution generated by the softmax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5664756"/>
                  </a:ext>
                </a:extLst>
              </a:tr>
              <a:tr h="394109">
                <a:tc>
                  <a:txBody>
                    <a:bodyPr/>
                    <a:lstStyle/>
                    <a:p>
                      <a:pPr algn="ctr"/>
                      <a:r>
                        <a:rPr lang="en-CA" b="1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Word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Probability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7610060"/>
                  </a:ext>
                </a:extLst>
              </a:tr>
              <a:tr h="394109">
                <a:tc>
                  <a:txBody>
                    <a:bodyPr/>
                    <a:lstStyle/>
                    <a:p>
                      <a:pPr algn="ctr"/>
                      <a:r>
                        <a:rPr lang="en-CA" sz="20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&lt;start&gt;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94771"/>
                  </a:ext>
                </a:extLst>
              </a:tr>
              <a:tr h="39410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20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3013950"/>
                  </a:ext>
                </a:extLst>
              </a:tr>
              <a:tr h="39410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camera</a:t>
                      </a:r>
                      <a:endParaRPr lang="en-CA" sz="2000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1041988"/>
                  </a:ext>
                </a:extLst>
              </a:tr>
              <a:tr h="394109">
                <a:tc>
                  <a:txBody>
                    <a:bodyPr/>
                    <a:lstStyle/>
                    <a:p>
                      <a:pPr algn="ctr"/>
                      <a:r>
                        <a:rPr lang="en-CA" sz="2000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&lt;end&gt;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7434597"/>
                  </a:ext>
                </a:extLst>
              </a:tr>
              <a:tr h="39410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For</a:t>
                      </a:r>
                      <a:endParaRPr lang="en-CA" sz="2000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9908192"/>
                  </a:ext>
                </a:extLst>
              </a:tr>
              <a:tr h="39410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on</a:t>
                      </a:r>
                      <a:endParaRPr lang="en-CA" sz="2000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6413837"/>
                  </a:ext>
                </a:extLst>
              </a:tr>
              <a:tr h="39410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posing</a:t>
                      </a:r>
                      <a:endParaRPr lang="en-CA" sz="2000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2721186"/>
                  </a:ext>
                </a:extLst>
              </a:tr>
              <a:tr h="39410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skis</a:t>
                      </a:r>
                      <a:endParaRPr lang="en-CA" sz="2000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262953"/>
                  </a:ext>
                </a:extLst>
              </a:tr>
              <a:tr h="39410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standing</a:t>
                      </a:r>
                      <a:endParaRPr lang="en-CA" sz="2000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6187727"/>
                  </a:ext>
                </a:extLst>
              </a:tr>
              <a:tr h="39410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the</a:t>
                      </a:r>
                      <a:endParaRPr lang="en-CA" sz="2000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4312470"/>
                  </a:ext>
                </a:extLst>
              </a:tr>
              <a:tr h="394109">
                <a:tc>
                  <a:txBody>
                    <a:bodyPr/>
                    <a:lstStyle/>
                    <a:p>
                      <a:pPr algn="ctr"/>
                      <a:r>
                        <a:rPr lang="en-CA" sz="20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woman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5519122"/>
                  </a:ext>
                </a:extLst>
              </a:tr>
            </a:tbl>
          </a:graphicData>
        </a:graphic>
      </p:graphicFrame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83208E4-482A-4A61-852C-E5B62B7D3C66}"/>
              </a:ext>
            </a:extLst>
          </p:cNvPr>
          <p:cNvCxnSpPr>
            <a:cxnSpLocks/>
            <a:stCxn id="5" idx="2"/>
            <a:endCxn id="6" idx="1"/>
          </p:cNvCxnSpPr>
          <p:nvPr/>
        </p:nvCxnSpPr>
        <p:spPr>
          <a:xfrm>
            <a:off x="2617141" y="2576327"/>
            <a:ext cx="952556" cy="65611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78086A3A-8359-4D75-B2F3-F6FDF2BBC1CB}"/>
              </a:ext>
            </a:extLst>
          </p:cNvPr>
          <p:cNvSpPr/>
          <p:nvPr/>
        </p:nvSpPr>
        <p:spPr>
          <a:xfrm>
            <a:off x="313187" y="1175911"/>
            <a:ext cx="3115810" cy="544000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6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Input Caption: “&lt;start&gt; a woman posing for the”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81A5192-7F7A-4163-9954-9058EBF0903F}"/>
              </a:ext>
            </a:extLst>
          </p:cNvPr>
          <p:cNvCxnSpPr>
            <a:endCxn id="3" idx="0"/>
          </p:cNvCxnSpPr>
          <p:nvPr/>
        </p:nvCxnSpPr>
        <p:spPr>
          <a:xfrm>
            <a:off x="1193266" y="1733037"/>
            <a:ext cx="1" cy="27505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4D22B6A6-5B98-4615-98EC-A9D018F6D46B}"/>
              </a:ext>
            </a:extLst>
          </p:cNvPr>
          <p:cNvSpPr/>
          <p:nvPr/>
        </p:nvSpPr>
        <p:spPr>
          <a:xfrm>
            <a:off x="10411658" y="2370088"/>
            <a:ext cx="1461796" cy="1445409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Probability for ‘camera’ should be maximum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2531755-4283-4998-A5D2-0D24036BEE6E}"/>
              </a:ext>
            </a:extLst>
          </p:cNvPr>
          <p:cNvCxnSpPr>
            <a:cxnSpLocks/>
            <a:stCxn id="14" idx="1"/>
          </p:cNvCxnSpPr>
          <p:nvPr/>
        </p:nvCxnSpPr>
        <p:spPr>
          <a:xfrm flipH="1">
            <a:off x="9643621" y="3092793"/>
            <a:ext cx="76803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9F6849E0-DDEA-4967-BD7B-281A8F9757E4}"/>
              </a:ext>
            </a:extLst>
          </p:cNvPr>
          <p:cNvSpPr/>
          <p:nvPr/>
        </p:nvSpPr>
        <p:spPr>
          <a:xfrm>
            <a:off x="2140327" y="5237876"/>
            <a:ext cx="2784585" cy="480767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Predicted word: “camera”</a:t>
            </a:r>
            <a:endParaRPr lang="en-CA" dirty="0">
              <a:solidFill>
                <a:schemeClr val="tx1"/>
              </a:solidFill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10C0EE51-E85C-4908-8496-4D039AF6AE53}"/>
              </a:ext>
            </a:extLst>
          </p:cNvPr>
          <p:cNvSpPr/>
          <p:nvPr/>
        </p:nvSpPr>
        <p:spPr>
          <a:xfrm>
            <a:off x="1303719" y="5933809"/>
            <a:ext cx="4429215" cy="617140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Resulting caption: a woman posing for the camera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461C162-F962-42BE-B796-284A54D9251B}"/>
              </a:ext>
            </a:extLst>
          </p:cNvPr>
          <p:cNvCxnSpPr>
            <a:cxnSpLocks/>
          </p:cNvCxnSpPr>
          <p:nvPr/>
        </p:nvCxnSpPr>
        <p:spPr>
          <a:xfrm flipH="1">
            <a:off x="4938900" y="5466104"/>
            <a:ext cx="1071531" cy="121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E652770-2832-485B-A8FE-CE520F91079E}"/>
              </a:ext>
            </a:extLst>
          </p:cNvPr>
          <p:cNvCxnSpPr>
            <a:cxnSpLocks/>
            <a:stCxn id="16" idx="2"/>
            <a:endCxn id="17" idx="0"/>
          </p:cNvCxnSpPr>
          <p:nvPr/>
        </p:nvCxnSpPr>
        <p:spPr>
          <a:xfrm flipH="1">
            <a:off x="3518327" y="5718643"/>
            <a:ext cx="14293" cy="21516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3F914887-2DC8-4F30-8DC8-D487C5A959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993" y="3684028"/>
            <a:ext cx="938865" cy="634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1792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7ED9F93-3DFF-4E98-BFA9-294AEA051044}"/>
              </a:ext>
            </a:extLst>
          </p:cNvPr>
          <p:cNvSpPr/>
          <p:nvPr/>
        </p:nvSpPr>
        <p:spPr>
          <a:xfrm>
            <a:off x="4498704" y="740030"/>
            <a:ext cx="3194592" cy="461665"/>
          </a:xfrm>
          <a:prstGeom prst="rect">
            <a:avLst/>
          </a:prstGeom>
          <a:noFill/>
          <a:ln w="12700">
            <a:noFill/>
          </a:ln>
        </p:spPr>
        <p:txBody>
          <a:bodyPr wrap="none">
            <a:spAutoFit/>
          </a:bodyPr>
          <a:lstStyle/>
          <a:p>
            <a:pPr lvl="0"/>
            <a:r>
              <a:rPr lang="en-CA" sz="2400" b="1" dirty="0">
                <a:latin typeface="Cambria" panose="02040503050406030204" pitchFamily="18" charset="0"/>
                <a:ea typeface="Cambria" panose="02040503050406030204" pitchFamily="18" charset="0"/>
              </a:rPr>
              <a:t>Future Development</a:t>
            </a:r>
            <a:endParaRPr lang="en-CA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0931F4-7661-45D0-BABB-EF86560E1B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581149"/>
            <a:ext cx="4555435" cy="26193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6A3A95F-FDAD-4C3E-8453-DC95D6F296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7226" y="1581149"/>
            <a:ext cx="1752600" cy="261937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C436FD3-42F8-49ED-839D-47B966F8B5E7}"/>
              </a:ext>
            </a:extLst>
          </p:cNvPr>
          <p:cNvSpPr/>
          <p:nvPr/>
        </p:nvSpPr>
        <p:spPr>
          <a:xfrm>
            <a:off x="7324199" y="4497767"/>
            <a:ext cx="209903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Attention module</a:t>
            </a:r>
            <a:endParaRPr lang="en-CA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EB59044-7819-445F-B72D-CF00436A9B21}"/>
              </a:ext>
            </a:extLst>
          </p:cNvPr>
          <p:cNvSpPr/>
          <p:nvPr/>
        </p:nvSpPr>
        <p:spPr>
          <a:xfrm>
            <a:off x="2205691" y="4501516"/>
            <a:ext cx="221567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Mobile application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81411710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">
  <a:themeElements>
    <a:clrScheme name="Savon">
      <a:dk1>
        <a:sysClr val="windowText" lastClr="000000"/>
      </a:dk1>
      <a:lt1>
        <a:sysClr val="window" lastClr="FFFFFF"/>
      </a:lt1>
      <a:dk2>
        <a:srgbClr val="1485A4"/>
      </a:dk2>
      <a:lt2>
        <a:srgbClr val="E3DED1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F49100"/>
      </a:hlink>
      <a:folHlink>
        <a:srgbClr val="739D9B"/>
      </a:folHlink>
    </a:clrScheme>
    <a:fontScheme name="Savon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2000"/>
                <a:satMod val="160000"/>
              </a:schemeClr>
            </a:gs>
            <a:gs pos="77000">
              <a:schemeClr val="phClr">
                <a:tint val="100000"/>
                <a:shade val="73000"/>
                <a:satMod val="155000"/>
              </a:schemeClr>
            </a:gs>
            <a:gs pos="100000">
              <a:schemeClr val="phClr">
                <a:tint val="100000"/>
                <a:shade val="67000"/>
                <a:satMod val="145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" id="{1306E473-ED32-493B-A2D0-240A757EDD34}" vid="{C20BADFE-D095-436F-9677-9264042809F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TM03457510[[fn=Savon]]</Template>
  <TotalTime>570</TotalTime>
  <Words>324</Words>
  <Application>Microsoft Office PowerPoint</Application>
  <PresentationFormat>Widescreen</PresentationFormat>
  <Paragraphs>81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Cambria</vt:lpstr>
      <vt:lpstr>Century Gothic</vt:lpstr>
      <vt:lpstr>Garamond</vt:lpstr>
      <vt:lpstr>Wingdings</vt:lpstr>
      <vt:lpstr>Savon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Akhil Raj</dc:creator>
  <cp:lastModifiedBy>Akhil Raj</cp:lastModifiedBy>
  <cp:revision>28</cp:revision>
  <dcterms:created xsi:type="dcterms:W3CDTF">2020-06-23T19:08:51Z</dcterms:created>
  <dcterms:modified xsi:type="dcterms:W3CDTF">2020-06-24T18:16:09Z</dcterms:modified>
</cp:coreProperties>
</file>